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22"/>
  </p:notesMasterIdLst>
  <p:sldIdLst>
    <p:sldId id="256" r:id="rId5"/>
    <p:sldId id="257" r:id="rId6"/>
    <p:sldId id="267" r:id="rId7"/>
    <p:sldId id="268" r:id="rId8"/>
    <p:sldId id="274" r:id="rId9"/>
    <p:sldId id="269" r:id="rId10"/>
    <p:sldId id="273" r:id="rId11"/>
    <p:sldId id="275" r:id="rId12"/>
    <p:sldId id="270" r:id="rId13"/>
    <p:sldId id="271" r:id="rId14"/>
    <p:sldId id="272" r:id="rId15"/>
    <p:sldId id="260" r:id="rId16"/>
    <p:sldId id="262" r:id="rId17"/>
    <p:sldId id="263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0B46D-254B-428C-8091-824ED917306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D8DE8-D084-4423-B6DD-5FCAAEC3F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3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DDF638-F3F3-4052-9D67-ECC6198CD10F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9EBF0-717A-4D89-BF80-7C25D459FCE7}" type="slidenum">
              <a:rPr lang="ru-RU"/>
              <a:pPr eaLnBrk="1" hangingPunct="1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BDF87C-1E24-4231-A1FE-069490813C90}" type="slidenum">
              <a:rPr lang="ru-RU"/>
              <a:pPr eaLnBrk="1" hangingPunct="1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D157B-D116-4BF2-B735-ADDA8C7D4BC3}" type="slidenum">
              <a:rPr lang="ru-RU"/>
              <a:pPr eaLnBrk="1" hangingPunct="1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B577E8-FC5C-44D3-B9F3-EDEC6EFD9F9B}" type="slidenum">
              <a:rPr lang="ru-RU"/>
              <a:pPr eaLnBrk="1" hangingPunct="1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BE3353-54A2-4FA1-9648-4A4031C068E0}" type="slidenum">
              <a:rPr lang="ru-RU"/>
              <a:pPr eaLnBrk="1" hangingPunct="1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DEA300-DA83-47C7-AC2E-F125D30B441C}" type="slidenum">
              <a:rPr lang="ru-RU"/>
              <a:pPr eaLnBrk="1" hangingPunct="1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9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29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8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9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16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2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8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83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31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20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07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1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20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11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95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0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07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76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32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29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8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32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73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31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32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6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34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73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6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96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61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20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11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226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27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9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6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9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8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3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anttpro.com/ru/plan-proekt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ganttpro.com/ru/portfel-proektov-upravlenie-portfolio-management/" TargetMode="Externa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04813"/>
            <a:ext cx="8928992" cy="5976515"/>
          </a:xfrm>
        </p:spPr>
        <p:txBody>
          <a:bodyPr/>
          <a:lstStyle/>
          <a:p>
            <a:pPr marL="330200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2. </a:t>
            </a:r>
            <a:r>
              <a:rPr lang="ru-RU" sz="3200" cap="small" dirty="0">
                <a:solidFill>
                  <a:schemeClr val="tx1"/>
                </a:solidFill>
                <a:latin typeface="Times New Roman"/>
                <a:ea typeface="Times New Roman"/>
              </a:rPr>
              <a:t>Жизненный цикл проекта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cap="small" dirty="0">
                <a:solidFill>
                  <a:schemeClr val="tx1"/>
                </a:solidFill>
                <a:latin typeface="Times New Roman"/>
                <a:ea typeface="Times New Roman"/>
              </a:rPr>
              <a:t>Основные фазы жизненного цикла проекта</a:t>
            </a:r>
            <a:r>
              <a:rPr lang="ru-RU" sz="2800" cap="small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b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8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12" y="146585"/>
            <a:ext cx="8229600" cy="472313"/>
          </a:xfrm>
        </p:spPr>
        <p:txBody>
          <a:bodyPr/>
          <a:lstStyle/>
          <a:p>
            <a:r>
              <a:rPr lang="ru-RU" sz="4000" dirty="0"/>
              <a:t>Фаза 4. Контроль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7170" name="Picture 2" descr="C:\Users\инна\Desktop\97d4f462a21a628219cf8239680507d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75" y="1052736"/>
            <a:ext cx="4574147" cy="55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FAFEB-1ECE-4F71-AFF5-2609392FBC03}"/>
              </a:ext>
            </a:extLst>
          </p:cNvPr>
          <p:cNvSpPr txBox="1"/>
          <p:nvPr/>
        </p:nvSpPr>
        <p:spPr>
          <a:xfrm>
            <a:off x="117078" y="769581"/>
            <a:ext cx="5294227" cy="612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Руководителю необходимо постоянно следить за тем, чтобы команда следовала первоначальному плану.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Менеджер контролирует ресурсы и своевременное выполнение задач, координирует участников команды, оперативно вносит правки в </a:t>
            </a:r>
            <a:r>
              <a:rPr lang="ru-RU" sz="1600" dirty="0">
                <a:solidFill>
                  <a:srgbClr val="008A7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план проекта</a:t>
            </a:r>
            <a:r>
              <a:rPr lang="ru-RU" sz="16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случае непредвиденных обстоятельств.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в плане на этой стадии — абсолютно нормальное явление. Гибкость в этом случае даже играет на руку. Ведь чем раньше выявлена проблема, тем быстрее она решится. И не забывайте, что все нововведения должны быть обязательно согласованы с клиентом.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4D4D4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Проводятся промежуточные совещания с командой. На этих встречах менеджер собирает отзывы участников проекта о рабочем процессе, обсуждает нововведения и корректировки. Также совместные обсуждения спорных моментов часто приводят к новым, зачастую более эффективным решениям проблемных ситуаций.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1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8194" name="Picture 2" descr="C:\Users\инна\Desktop\8pAAAgNMg-A-19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0"/>
          <a:stretch/>
        </p:blipFill>
        <p:spPr bwMode="auto">
          <a:xfrm>
            <a:off x="251520" y="136525"/>
            <a:ext cx="8640960" cy="61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55AF12-3882-4536-8AD2-36D932474312}"/>
              </a:ext>
            </a:extLst>
          </p:cNvPr>
          <p:cNvSpPr txBox="1"/>
          <p:nvPr/>
        </p:nvSpPr>
        <p:spPr>
          <a:xfrm>
            <a:off x="107504" y="2319116"/>
            <a:ext cx="7110536" cy="4402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последний этап, означающий официальное его окончание. Для того чтобы оставить приятное впечатление от профессионализма и работы команды, опытный менеджер: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Сдаст проект вместе с документацией клиенту или команде, которая будет его вести в будущем.</a:t>
            </a:r>
            <a:endParaRPr lang="ru-RU" dirty="0">
              <a:solidFill>
                <a:srgbClr val="42424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Проведет «работу над ошибками». На этой финальной встрече команда извлечет полезные уроки из успехов и неудач в ходе работы над проектом.</a:t>
            </a:r>
            <a:endParaRPr lang="ru-RU" dirty="0">
              <a:solidFill>
                <a:srgbClr val="42424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Сообщит об успехе мероприятия клиентам и руководителям, которые были заинтересованы результатами команды.</a:t>
            </a:r>
            <a:endParaRPr lang="ru-RU" dirty="0">
              <a:solidFill>
                <a:srgbClr val="42424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Разместит документацию в централизованном хранилище для легкого доступа к ней в будущем.</a:t>
            </a:r>
            <a:endParaRPr lang="ru-RU" dirty="0">
              <a:solidFill>
                <a:srgbClr val="42424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44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F514E4-36A0-4B9A-B6C3-A8B4E78D2C54}" type="slidenum">
              <a:rPr lang="ru-RU"/>
              <a:pPr eaLnBrk="1" hangingPunct="1"/>
              <a:t>12</a:t>
            </a:fld>
            <a:endParaRPr lang="ru-RU"/>
          </a:p>
        </p:txBody>
      </p:sp>
      <p:sp>
        <p:nvSpPr>
          <p:cNvPr id="45059" name="Нижний колонтитул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>
                <a:latin typeface="Times New Roman" pitchFamily="18" charset="0"/>
              </a:rPr>
              <a:t>Тема 1. Управление проектами</a:t>
            </a:r>
          </a:p>
        </p:txBody>
      </p:sp>
      <p:sp>
        <p:nvSpPr>
          <p:cNvPr id="45060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4CE6898-B29C-4EBF-A61E-30C7BF1FC645}" type="slidenum">
              <a:rPr lang="ru-RU" sz="1400">
                <a:latin typeface="Times New Roman" pitchFamily="18" charset="0"/>
              </a:rPr>
              <a:pPr algn="r"/>
              <a:t>12</a:t>
            </a:fld>
            <a:endParaRPr lang="ru-RU" sz="1400">
              <a:latin typeface="Times New Roman" pitchFamily="18" charset="0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>
                <a:solidFill>
                  <a:schemeClr val="accent2"/>
                </a:solidFill>
              </a:rPr>
              <a:t>Иерархия описания жизненного цикла проекта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3713" y="1989138"/>
            <a:ext cx="6923087" cy="4137025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ru-RU" sz="2000"/>
              <a:t>Жизненный цикл состоит из </a:t>
            </a:r>
            <a:r>
              <a:rPr lang="ru-RU" sz="2000" i="1">
                <a:solidFill>
                  <a:schemeClr val="accent2"/>
                </a:solidFill>
              </a:rPr>
              <a:t>фаз</a:t>
            </a:r>
            <a:r>
              <a:rPr lang="ru-RU" sz="2000"/>
              <a:t>. 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2000"/>
              <a:t>Фазы проекта включают </a:t>
            </a:r>
            <a:r>
              <a:rPr lang="ru-RU" sz="2000" i="1">
                <a:solidFill>
                  <a:schemeClr val="accent2"/>
                </a:solidFill>
              </a:rPr>
              <a:t>стадии</a:t>
            </a:r>
            <a:r>
              <a:rPr lang="ru-RU" sz="2000"/>
              <a:t>. 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2000"/>
              <a:t>Стадии проекта состоят из </a:t>
            </a:r>
            <a:r>
              <a:rPr lang="ru-RU" sz="2000" i="1">
                <a:solidFill>
                  <a:schemeClr val="accent2"/>
                </a:solidFill>
              </a:rPr>
              <a:t>этапов</a:t>
            </a:r>
            <a:r>
              <a:rPr lang="ru-RU" sz="2000"/>
              <a:t>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/>
              <a:t>Этапы проекта включают </a:t>
            </a:r>
            <a:r>
              <a:rPr lang="ru-RU" sz="2000" i="1">
                <a:solidFill>
                  <a:schemeClr val="accent2"/>
                </a:solidFill>
              </a:rPr>
              <a:t>виды работ (работы).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/>
              <a:t>Работы состоят из </a:t>
            </a:r>
            <a:r>
              <a:rPr lang="ru-RU" sz="2000" i="1">
                <a:solidFill>
                  <a:schemeClr val="accent2"/>
                </a:solidFill>
              </a:rPr>
              <a:t>процессов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/>
              <a:t>Процессы включают </a:t>
            </a:r>
            <a:r>
              <a:rPr lang="ru-RU" sz="2000" i="1">
                <a:solidFill>
                  <a:schemeClr val="accent2"/>
                </a:solidFill>
              </a:rPr>
              <a:t>процедуры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/>
              <a:t>Процедуры состоят из </a:t>
            </a:r>
            <a:r>
              <a:rPr lang="ru-RU" sz="2000" i="1">
                <a:solidFill>
                  <a:schemeClr val="accent2"/>
                </a:solidFill>
              </a:rPr>
              <a:t>операций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/>
              <a:t>Операции включают </a:t>
            </a:r>
            <a:r>
              <a:rPr lang="ru-RU" sz="2000" i="1">
                <a:solidFill>
                  <a:schemeClr val="accent2"/>
                </a:solidFill>
              </a:rPr>
              <a:t>элементы</a:t>
            </a:r>
          </a:p>
        </p:txBody>
      </p:sp>
    </p:spTree>
    <p:extLst>
      <p:ext uri="{BB962C8B-B14F-4D97-AF65-F5344CB8AC3E}">
        <p14:creationId xmlns:p14="http://schemas.microsoft.com/office/powerpoint/2010/main" val="132339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0E0780-6F97-4432-A6EB-D38043253B81}" type="slidenum">
              <a:rPr lang="ru-RU"/>
              <a:pPr eaLnBrk="1" hangingPunct="1"/>
              <a:t>13</a:t>
            </a:fld>
            <a:endParaRPr lang="ru-RU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Фазы жизненного цикла</a:t>
            </a:r>
            <a:r>
              <a:rPr lang="ru-RU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ИС</a:t>
            </a:r>
          </a:p>
        </p:txBody>
      </p:sp>
      <p:sp>
        <p:nvSpPr>
          <p:cNvPr id="47108" name="Oval 3"/>
          <p:cNvSpPr>
            <a:spLocks noChangeArrowheads="1"/>
          </p:cNvSpPr>
          <p:nvPr/>
        </p:nvSpPr>
        <p:spPr bwMode="auto">
          <a:xfrm>
            <a:off x="2057400" y="1828800"/>
            <a:ext cx="4572000" cy="42672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Oval 4"/>
          <p:cNvSpPr>
            <a:spLocks noChangeArrowheads="1"/>
          </p:cNvSpPr>
          <p:nvPr/>
        </p:nvSpPr>
        <p:spPr bwMode="auto">
          <a:xfrm>
            <a:off x="1524000" y="3200400"/>
            <a:ext cx="1143000" cy="1143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Oval 5"/>
          <p:cNvSpPr>
            <a:spLocks noChangeArrowheads="1"/>
          </p:cNvSpPr>
          <p:nvPr/>
        </p:nvSpPr>
        <p:spPr bwMode="auto">
          <a:xfrm>
            <a:off x="3810000" y="5410200"/>
            <a:ext cx="1143000" cy="1143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Oval 6"/>
          <p:cNvSpPr>
            <a:spLocks noChangeArrowheads="1"/>
          </p:cNvSpPr>
          <p:nvPr/>
        </p:nvSpPr>
        <p:spPr bwMode="auto">
          <a:xfrm>
            <a:off x="3733800" y="1371600"/>
            <a:ext cx="1143000" cy="1143000"/>
          </a:xfrm>
          <a:prstGeom prst="ellipse">
            <a:avLst/>
          </a:prstGeom>
          <a:solidFill>
            <a:schemeClr val="accent1"/>
          </a:solidFill>
          <a:ln w="76200" cmpd="tri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Oval 7"/>
          <p:cNvSpPr>
            <a:spLocks noChangeArrowheads="1"/>
          </p:cNvSpPr>
          <p:nvPr/>
        </p:nvSpPr>
        <p:spPr bwMode="auto">
          <a:xfrm>
            <a:off x="6019800" y="3429000"/>
            <a:ext cx="1143000" cy="1143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752600" y="3505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4038600" y="167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324600" y="3810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4114800" y="5791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47117" name="Line 12"/>
          <p:cNvSpPr>
            <a:spLocks noChangeShapeType="1"/>
          </p:cNvSpPr>
          <p:nvPr/>
        </p:nvSpPr>
        <p:spPr bwMode="auto">
          <a:xfrm flipV="1">
            <a:off x="3505200" y="1905000"/>
            <a:ext cx="2286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118" name="Line 13"/>
          <p:cNvSpPr>
            <a:spLocks noChangeShapeType="1"/>
          </p:cNvSpPr>
          <p:nvPr/>
        </p:nvSpPr>
        <p:spPr bwMode="auto">
          <a:xfrm>
            <a:off x="6477000" y="3200400"/>
            <a:ext cx="762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119" name="Line 14"/>
          <p:cNvSpPr>
            <a:spLocks noChangeShapeType="1"/>
          </p:cNvSpPr>
          <p:nvPr/>
        </p:nvSpPr>
        <p:spPr bwMode="auto">
          <a:xfrm flipH="1">
            <a:off x="4953000" y="5943600"/>
            <a:ext cx="3048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120" name="Line 15"/>
          <p:cNvSpPr>
            <a:spLocks noChangeShapeType="1"/>
          </p:cNvSpPr>
          <p:nvPr/>
        </p:nvSpPr>
        <p:spPr bwMode="auto">
          <a:xfrm flipH="1" flipV="1">
            <a:off x="2057400" y="4343400"/>
            <a:ext cx="762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381000" y="2743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зарождение</a:t>
            </a:r>
          </a:p>
        </p:txBody>
      </p:sp>
      <p:sp>
        <p:nvSpPr>
          <p:cNvPr id="47122" name="Text Box 17"/>
          <p:cNvSpPr txBox="1">
            <a:spLocks noChangeArrowheads="1"/>
          </p:cNvSpPr>
          <p:nvPr/>
        </p:nvSpPr>
        <p:spPr bwMode="auto">
          <a:xfrm>
            <a:off x="5334000" y="1447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создание</a:t>
            </a:r>
          </a:p>
        </p:txBody>
      </p:sp>
      <p:sp>
        <p:nvSpPr>
          <p:cNvPr id="47123" name="Text Box 18"/>
          <p:cNvSpPr txBox="1">
            <a:spLocks noChangeArrowheads="1"/>
          </p:cNvSpPr>
          <p:nvPr/>
        </p:nvSpPr>
        <p:spPr bwMode="auto">
          <a:xfrm>
            <a:off x="6705600" y="4648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эксплуатация</a:t>
            </a:r>
          </a:p>
        </p:txBody>
      </p:sp>
      <p:sp>
        <p:nvSpPr>
          <p:cNvPr id="47124" name="Text Box 19"/>
          <p:cNvSpPr txBox="1">
            <a:spLocks noChangeArrowheads="1"/>
          </p:cNvSpPr>
          <p:nvPr/>
        </p:nvSpPr>
        <p:spPr bwMode="auto">
          <a:xfrm>
            <a:off x="2057400" y="5943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демонтаж</a:t>
            </a:r>
          </a:p>
        </p:txBody>
      </p:sp>
      <p:sp>
        <p:nvSpPr>
          <p:cNvPr id="47125" name="Text Box 20"/>
          <p:cNvSpPr txBox="1">
            <a:spLocks noChangeArrowheads="1"/>
          </p:cNvSpPr>
          <p:nvPr/>
        </p:nvSpPr>
        <p:spPr bwMode="auto">
          <a:xfrm>
            <a:off x="3352800" y="35052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>
                <a:solidFill>
                  <a:srgbClr val="0033CC"/>
                </a:solidFill>
                <a:latin typeface="Times New Roman" pitchFamily="18" charset="0"/>
              </a:rPr>
              <a:t>ЖЦ  </a:t>
            </a:r>
            <a:r>
              <a:rPr lang="ru-RU" sz="3600">
                <a:solidFill>
                  <a:schemeClr val="folHlink"/>
                </a:solidFill>
                <a:latin typeface="Times New Roman" pitchFamily="18" charset="0"/>
              </a:rPr>
              <a:t>ИС</a:t>
            </a:r>
          </a:p>
        </p:txBody>
      </p:sp>
    </p:spTree>
    <p:extLst>
      <p:ext uri="{BB962C8B-B14F-4D97-AF65-F5344CB8AC3E}">
        <p14:creationId xmlns:p14="http://schemas.microsoft.com/office/powerpoint/2010/main" val="3689096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73D180-F56A-43D3-A675-671F43590F28}" type="slidenum">
              <a:rPr lang="ru-RU"/>
              <a:pPr eaLnBrk="1" hangingPunct="1"/>
              <a:t>14</a:t>
            </a:fld>
            <a:endParaRPr lang="ru-RU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создания ИС на фазе «Разработка»</a:t>
            </a:r>
            <a:r>
              <a:rPr lang="ru-RU" sz="3200"/>
              <a:t> </a:t>
            </a:r>
            <a:br>
              <a:rPr lang="ru-RU" sz="3200"/>
            </a:br>
            <a:r>
              <a:rPr lang="ru-RU" sz="2400"/>
              <a:t>включает следующие </a:t>
            </a:r>
            <a:r>
              <a:rPr lang="ru-RU" sz="2400" i="1">
                <a:solidFill>
                  <a:schemeClr val="accent2"/>
                </a:solidFill>
              </a:rPr>
              <a:t>стадии</a:t>
            </a:r>
            <a:r>
              <a:rPr lang="ru-RU" sz="2400"/>
              <a:t>: </a:t>
            </a:r>
            <a:endParaRPr lang="ru-RU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250" y="1600200"/>
            <a:ext cx="7067550" cy="4525963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endParaRPr lang="ru-RU" sz="2400"/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2000" b="1" i="1">
                <a:solidFill>
                  <a:schemeClr val="accent2"/>
                </a:solidFill>
              </a:rPr>
              <a:t>ТЭО</a:t>
            </a:r>
            <a:r>
              <a:rPr lang="ru-RU" sz="2000"/>
              <a:t> -Технико-экономическое обоснование,</a:t>
            </a:r>
          </a:p>
          <a:p>
            <a:pPr marL="609600" indent="-609600" algn="just" eaLnBrk="1" hangingPunct="1">
              <a:buFontTx/>
              <a:buAutoNum type="arabicPeriod"/>
            </a:pPr>
            <a:endParaRPr lang="ru-RU" sz="2000"/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i="1">
                <a:solidFill>
                  <a:schemeClr val="accent2"/>
                </a:solidFill>
              </a:rPr>
              <a:t>ТЗ</a:t>
            </a:r>
            <a:r>
              <a:rPr lang="ru-RU" sz="2000"/>
              <a:t> -Техническое Задание,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000"/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i="1">
                <a:solidFill>
                  <a:schemeClr val="accent2"/>
                </a:solidFill>
              </a:rPr>
              <a:t>ТП</a:t>
            </a:r>
            <a:r>
              <a:rPr lang="ru-RU" sz="2000"/>
              <a:t> -Технический Проект,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000"/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i="1">
                <a:solidFill>
                  <a:schemeClr val="accent2"/>
                </a:solidFill>
              </a:rPr>
              <a:t>РП</a:t>
            </a:r>
            <a:r>
              <a:rPr lang="ru-RU" sz="2000"/>
              <a:t> -Рабочий Проект,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000"/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i="1">
                <a:solidFill>
                  <a:schemeClr val="accent2"/>
                </a:solidFill>
              </a:rPr>
              <a:t>Вн</a:t>
            </a:r>
            <a:r>
              <a:rPr lang="ru-RU" sz="2000"/>
              <a:t> -Внедрение,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000"/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i="1">
                <a:solidFill>
                  <a:schemeClr val="accent2"/>
                </a:solidFill>
              </a:rPr>
              <a:t>АФ</a:t>
            </a:r>
            <a:r>
              <a:rPr lang="ru-RU" sz="2000"/>
              <a:t> -Анализ Функционирования.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852512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08B5C3-F033-4BD6-850C-5AD1140E5F51}" type="slidenum">
              <a:rPr lang="ru-RU"/>
              <a:pPr eaLnBrk="1" hangingPunct="1"/>
              <a:t>15</a:t>
            </a:fld>
            <a:endParaRPr lang="ru-RU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Стадия «Техническое Задание» ИС</a:t>
            </a:r>
            <a:br>
              <a:rPr lang="ru-RU" sz="3200"/>
            </a:br>
            <a:r>
              <a:rPr lang="ru-RU" sz="2400"/>
              <a:t>включает следующие </a:t>
            </a:r>
            <a:r>
              <a:rPr lang="ru-RU" sz="2400" i="1">
                <a:solidFill>
                  <a:schemeClr val="accent2"/>
                </a:solidFill>
              </a:rPr>
              <a:t>этапы</a:t>
            </a:r>
            <a:r>
              <a:rPr lang="ru-RU" sz="2400"/>
              <a:t>:</a:t>
            </a:r>
            <a:endParaRPr lang="ru-RU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1600200"/>
            <a:ext cx="7427912" cy="4525963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i="1">
                <a:solidFill>
                  <a:schemeClr val="accent2"/>
                </a:solidFill>
              </a:rPr>
              <a:t>Предварительное обследование объекта, 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/>
              <a:t>схема информационных потоков и информационные таблицы.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ru-RU" sz="2000" b="1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i="1">
                <a:solidFill>
                  <a:schemeClr val="accent2"/>
                </a:solidFill>
              </a:rPr>
              <a:t>Научно- Исследовательские Работы,</a:t>
            </a:r>
            <a:br>
              <a:rPr lang="ru-RU" sz="2000" b="1"/>
            </a:br>
            <a:r>
              <a:rPr lang="ru-RU" sz="2000"/>
              <a:t>научный отчет, модель ИС.</a:t>
            </a:r>
            <a:r>
              <a:rPr lang="ru-RU" sz="2000" b="1"/>
              <a:t>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ru-RU" sz="2000" b="1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i="1">
                <a:solidFill>
                  <a:schemeClr val="accent2"/>
                </a:solidFill>
              </a:rPr>
              <a:t>Эскизное проектирование,</a:t>
            </a:r>
            <a:br>
              <a:rPr lang="ru-RU" sz="2000" b="1"/>
            </a:br>
            <a:r>
              <a:rPr lang="ru-RU" sz="2000"/>
              <a:t>эскизный проект, результаты моделирования, параметры и характеристики ИС.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ru-RU" sz="2000" b="1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i="1">
                <a:solidFill>
                  <a:schemeClr val="accent2"/>
                </a:solidFill>
              </a:rPr>
              <a:t>Оформление Технического Задания,</a:t>
            </a:r>
            <a:br>
              <a:rPr lang="ru-RU" sz="2000" b="1"/>
            </a:br>
            <a:r>
              <a:rPr lang="ru-RU" sz="2000"/>
              <a:t>оформленное ТЗ в соответствии с ГОСТ.</a:t>
            </a:r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426427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8DD0F-CDE8-4EEF-B96D-661E1506F33D}" type="slidenum">
              <a:rPr lang="ru-RU"/>
              <a:pPr eaLnBrk="1" hangingPunct="1"/>
              <a:t>16</a:t>
            </a:fld>
            <a:endParaRPr lang="ru-RU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24384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1. Зарождение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chemeClr val="accent1"/>
                </a:solidFill>
                <a:latin typeface="Times New Roman" pitchFamily="18" charset="0"/>
              </a:rPr>
              <a:t>2. </a:t>
            </a:r>
            <a:r>
              <a:rPr lang="ru-RU" sz="2400" b="1" u="sng">
                <a:solidFill>
                  <a:schemeClr val="accent1"/>
                </a:solidFill>
                <a:latin typeface="Times New Roman" pitchFamily="18" charset="0"/>
              </a:rPr>
              <a:t>Создание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3. Эксплуатация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4. Демонтаж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3505200" y="1143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2667000" y="1981200"/>
            <a:ext cx="36576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1. ТЭО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6600FF"/>
                </a:solidFill>
                <a:latin typeface="Times New Roman" pitchFamily="18" charset="0"/>
              </a:rPr>
              <a:t>2. </a:t>
            </a:r>
            <a:r>
              <a:rPr lang="ru-RU" sz="2400" b="1" u="sng">
                <a:solidFill>
                  <a:srgbClr val="6600FF"/>
                </a:solidFill>
                <a:latin typeface="Times New Roman" pitchFamily="18" charset="0"/>
              </a:rPr>
              <a:t>Техническое задание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3. Технический проект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4. Рабочий проект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5. Внедрение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6. Анализ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    функционирования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5943600" y="2057400"/>
            <a:ext cx="32004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1. Обследование ОУ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2. НИР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3. Эскизное 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    проектирование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4. Оформление ТЗ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04800" y="1295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Фазы: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048000" y="1295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Стадии: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324600" y="1371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Этапы: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533400" y="333375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Жизненный</a:t>
            </a:r>
            <a:r>
              <a:rPr lang="ru-RU" sz="3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цикл Информационной Системы</a:t>
            </a:r>
          </a:p>
        </p:txBody>
      </p:sp>
      <p:sp>
        <p:nvSpPr>
          <p:cNvPr id="50187" name="Line 10"/>
          <p:cNvSpPr>
            <a:spLocks noChangeShapeType="1"/>
          </p:cNvSpPr>
          <p:nvPr/>
        </p:nvSpPr>
        <p:spPr bwMode="auto">
          <a:xfrm flipV="1">
            <a:off x="1763713" y="1600200"/>
            <a:ext cx="1360487" cy="11080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50188" name="Line 11"/>
          <p:cNvSpPr>
            <a:spLocks noChangeShapeType="1"/>
          </p:cNvSpPr>
          <p:nvPr/>
        </p:nvSpPr>
        <p:spPr bwMode="auto">
          <a:xfrm flipV="1">
            <a:off x="5410200" y="1828800"/>
            <a:ext cx="838200" cy="83820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08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F71787-3C65-441C-9932-034C898F3C66}" type="slidenum">
              <a:rPr lang="ru-RU"/>
              <a:pPr eaLnBrk="1" hangingPunct="1"/>
              <a:t>17</a:t>
            </a:fld>
            <a:endParaRPr lang="ru-RU"/>
          </a:p>
        </p:txBody>
      </p:sp>
      <p:pic>
        <p:nvPicPr>
          <p:cNvPr id="51203" name="Picture 2" descr="Рис_Вн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438"/>
            <a:ext cx="9144000" cy="6024562"/>
          </a:xfrm>
          <a:noFill/>
        </p:spPr>
      </p:pic>
    </p:spTree>
    <p:extLst>
      <p:ext uri="{BB962C8B-B14F-4D97-AF65-F5344CB8AC3E}">
        <p14:creationId xmlns:p14="http://schemas.microsoft.com/office/powerpoint/2010/main" val="1026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B4B2FE-2C07-4FAD-8A3E-1340C9685344}" type="slidenum">
              <a:rPr lang="ru-RU">
                <a:solidFill>
                  <a:srgbClr val="000000"/>
                </a:solidFill>
              </a:rPr>
              <a:pPr eaLnBrk="1" hangingPunct="1"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cap="small" dirty="0">
                <a:solidFill>
                  <a:schemeClr val="tx1"/>
                </a:solidFill>
                <a:latin typeface="Times New Roman"/>
                <a:ea typeface="Times New Roman"/>
              </a:rPr>
              <a:t>1. Основные фазы жизненного цикла проекта</a:t>
            </a:r>
            <a:endParaRPr lang="ru-RU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>
                <a:solidFill>
                  <a:srgbClr val="0033CC"/>
                </a:solidFill>
              </a:rPr>
              <a:t>Фаза проекта</a:t>
            </a:r>
            <a:r>
              <a:rPr lang="ru-RU" sz="1800" dirty="0"/>
              <a:t> (</a:t>
            </a:r>
            <a:r>
              <a:rPr lang="en-US" sz="1800" i="1" dirty="0"/>
              <a:t>Project Phase</a:t>
            </a:r>
            <a:r>
              <a:rPr lang="ru-RU" sz="1800" dirty="0"/>
              <a:t>) - набор логически взаимосвязанных работ проекта, в процессе завершения которых достигается один из основных результатов проекта.</a:t>
            </a:r>
            <a:endParaRPr lang="ru-RU" sz="1800" i="1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>
                <a:solidFill>
                  <a:srgbClr val="0033CC"/>
                </a:solidFill>
              </a:rPr>
              <a:t>Жизненный цикл проекта</a:t>
            </a:r>
            <a:r>
              <a:rPr lang="ru-RU" sz="1800" dirty="0"/>
              <a:t> (</a:t>
            </a:r>
            <a:r>
              <a:rPr lang="en-US" sz="1800" i="1" dirty="0"/>
              <a:t>Project Life Cycle</a:t>
            </a:r>
            <a:r>
              <a:rPr lang="ru-RU" sz="1800" dirty="0"/>
              <a:t>) - полный набор последовательных фаз проекта, название и число которых определяется исходя из технологии производства работ и потребностей контроля со стороны организации или организаций, вовлеченных в проект.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/>
              <a:t>Жизненный цикл</a:t>
            </a:r>
            <a:r>
              <a:rPr lang="ru-RU" sz="1800" dirty="0"/>
              <a:t> принято разбивать на </a:t>
            </a:r>
            <a:r>
              <a:rPr lang="ru-RU" sz="1800" i="1" dirty="0">
                <a:solidFill>
                  <a:srgbClr val="0033CC"/>
                </a:solidFill>
              </a:rPr>
              <a:t>фазы</a:t>
            </a:r>
            <a:r>
              <a:rPr lang="ru-RU" sz="1800" dirty="0"/>
              <a:t>, фазы - на </a:t>
            </a:r>
            <a:r>
              <a:rPr lang="ru-RU" sz="1800" i="1" dirty="0">
                <a:solidFill>
                  <a:srgbClr val="0033CC"/>
                </a:solidFill>
              </a:rPr>
              <a:t>стадии</a:t>
            </a:r>
            <a:r>
              <a:rPr lang="ru-RU" sz="1800" dirty="0"/>
              <a:t>, стадии - на </a:t>
            </a:r>
            <a:r>
              <a:rPr lang="ru-RU" sz="1800" i="1" dirty="0">
                <a:solidFill>
                  <a:srgbClr val="0033CC"/>
                </a:solidFill>
              </a:rPr>
              <a:t>этапы</a:t>
            </a:r>
            <a:r>
              <a:rPr lang="ru-RU" sz="1800" dirty="0"/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Каждая из фаз ограничена по времени и включает в себя работы и показатели, характеризующие достижение поставленных в ней целей.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В зависимости от типа и вида проекта могут быть использованы различные </a:t>
            </a:r>
            <a:r>
              <a:rPr lang="ru-RU" sz="1800" i="1" dirty="0">
                <a:solidFill>
                  <a:srgbClr val="0033CC"/>
                </a:solidFill>
              </a:rPr>
              <a:t>структуры жизненных циклов проекта</a:t>
            </a:r>
            <a:r>
              <a:rPr lang="ru-RU" sz="1800" dirty="0"/>
              <a:t> (</a:t>
            </a:r>
            <a:r>
              <a:rPr lang="en-US" sz="1800" dirty="0"/>
              <a:t>Phase models</a:t>
            </a:r>
            <a:r>
              <a:rPr lang="ru-RU" sz="1800" dirty="0"/>
              <a:t>). </a:t>
            </a:r>
          </a:p>
          <a:p>
            <a:r>
              <a:rPr lang="ru-RU" sz="1800" dirty="0"/>
              <a:t>Наиболее общая структура жизненного цикла имеет следующую последовательность фаз проекта: Инициация. Планирование. Исполнение. Контроль. Завершение.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4998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074" name="Picture 2" descr="C:\Users\инна\Desktop\ZHiznennyj-czikl-proekta-i-ego-fazy-1280x685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0" t="8497" r="22400" b="7946"/>
          <a:stretch/>
        </p:blipFill>
        <p:spPr bwMode="auto">
          <a:xfrm>
            <a:off x="683568" y="350657"/>
            <a:ext cx="7848872" cy="65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6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/>
              <a:t>Фаза 1. Инициация</a:t>
            </a:r>
            <a:br>
              <a:rPr lang="ru-RU" sz="1600" b="1" dirty="0"/>
            </a:br>
            <a:r>
              <a:rPr lang="ru-RU" sz="1600" dirty="0" err="1"/>
              <a:t>Инициация</a:t>
            </a:r>
            <a:r>
              <a:rPr lang="ru-RU" sz="1600" dirty="0"/>
              <a:t> — важнейший этап. На нем закладывается основа всей предстоящей работы. И от того, как будет проходить выполнение фазы инициации, будут зависеть процессы реализации проекта и их итоги.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4098" name="Picture 2" descr="C:\Users\инна\Desktop\Initsiatsiya-proekta-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657191"/>
            <a:ext cx="7802880" cy="4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4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7DCD23-8408-457F-92A0-C386F9D45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594"/>
            <a:ext cx="8579296" cy="6316811"/>
          </a:xfrm>
        </p:spPr>
        <p:txBody>
          <a:bodyPr/>
          <a:lstStyle/>
          <a:p>
            <a:pPr marL="0" indent="4572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Фаза инициации включает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себя множество обсуждений, исследований и анализов. На встречах с потенциальными партнерами постарайтесь выяснить, что для них важно, какие проекты они вели в прошлом и чего ожидают от будущих.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этого этапа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определение общих целей.</a:t>
            </a:r>
          </a:p>
          <a:p>
            <a:pPr marL="0" indent="4572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достижения соглашений, необходимо зафиксировать основные тезисы и договоренности в уставе проекта. </a:t>
            </a:r>
          </a:p>
          <a:p>
            <a:pPr marL="0" indent="4572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Устав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это формальный, довольно краткий документ, который описывает проект. Он является важной составляющей планирования, так как используется на протяжении всего жизненного цикла проекта и помогает решить все спорные моменты на протяжении рабочего процесса.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уставе отражается следующая информация о проекте: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4572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 миссия.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4572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4572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Возможные риски.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4572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Планируемый бюджет и сроки.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Основные партнеры/заинтересованные стороны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80B3FD-BDCA-4113-B7C9-11E15B69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Фаза 2. Планирование</a:t>
            </a:r>
            <a:br>
              <a:rPr lang="ru-RU" sz="1800" b="1" dirty="0"/>
            </a:br>
            <a:r>
              <a:rPr lang="ru-RU" sz="1800" dirty="0"/>
              <a:t>На стадии планирования занимаются сроками проекта, но, в отличие от предыдущей фазы, более детально. Например, прописывают, за какой период, какие задачи и в какой последовательности нужно решить.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5122" name="Picture 2" descr="C:\Users\инна\Desktop\project-manager1-1024x5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668621"/>
            <a:ext cx="780288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1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800" b="1" dirty="0"/>
              <a:t>Диаграмма </a:t>
            </a:r>
            <a:r>
              <a:rPr lang="ru-RU" sz="2800" b="1" dirty="0" err="1"/>
              <a:t>Ганта</a:t>
            </a:r>
            <a:r>
              <a:rPr lang="ru-RU" sz="2800" b="1" dirty="0"/>
              <a:t> </a:t>
            </a:r>
            <a:r>
              <a:rPr lang="ru-RU" sz="2800" dirty="0"/>
              <a:t>(a </a:t>
            </a:r>
            <a:r>
              <a:rPr lang="ru-RU" sz="2800" dirty="0" err="1"/>
              <a:t>Gantt</a:t>
            </a:r>
            <a:r>
              <a:rPr lang="ru-RU" sz="2800" dirty="0"/>
              <a:t> </a:t>
            </a:r>
            <a:r>
              <a:rPr lang="ru-RU" sz="2800" dirty="0" err="1"/>
              <a:t>Chart</a:t>
            </a:r>
            <a:r>
              <a:rPr lang="ru-RU" sz="2800" dirty="0"/>
              <a:t>) — это визуальный способ отображения запланированных задач.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074" name="Picture 2" descr="C:\Users\инна\Desktop\3779bb0755672d0ebc25710ec10bdbe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968552" cy="28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нна\Desktop\slide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34889"/>
            <a:ext cx="5209257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6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DEC551-8BF8-464A-B884-515EF0EA1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60648"/>
            <a:ext cx="8661648" cy="6460827"/>
          </a:xfrm>
        </p:spPr>
        <p:txBody>
          <a:bodyPr/>
          <a:lstStyle/>
          <a:p>
            <a:pPr marL="0" indent="0" algn="just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Диаграмма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Ганта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Gantt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Chart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— это визуальный способ отображения запланированных задач. </a:t>
            </a:r>
          </a:p>
          <a:p>
            <a:pPr marL="0" indent="0" algn="just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удобный способ показать, какая работа планируется к выполнению в определенный день и время.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Gantt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Charts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также помогают командам и менеджерам проектов контролировать даты начала и окончания любого проекта. Все в одном пространстве.</a:t>
            </a:r>
          </a:p>
          <a:p>
            <a:pPr marL="0" indent="0" algn="just" fontAlgn="base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диаграммы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Ганта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 также сможете: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Создавать зависимости, вехи.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Следить за рабочей нагрузкой каждого члена команды.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Взаимодействовать с командой.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Создавать отчеты.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Экспортировать файлы в популярные форматы.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Работать с 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портфелями проектов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Делиться графиками.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Создавать рабочие и персональные календари,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многое другое.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готов календарный график, обозначены ключевые роли и зоны ответственности, выявлены возможные риски и пути их предотвращения, а бюджет спланирован, настает время для организационного совещания.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06A7DF-C217-4A4A-85E3-6E2EF128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3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/>
              <a:t>Фаза 3. Исполнение</a:t>
            </a:r>
            <a:br>
              <a:rPr lang="ru-RU" sz="1600" b="1" dirty="0"/>
            </a:br>
            <a:r>
              <a:rPr lang="ru-RU" sz="1600" dirty="0"/>
              <a:t>Исполнение — самый трудоемкий и ответственный этап. Во-первых, начало этой фазы означает запуск всей спланированной ранее работы. Цели поставлены, задачи обозначены, роли распределены. Во-вторых, исполнительные работники приступают к труду, а контролирующие сотрудники следят за тем, чтобы дело шло строго по намеченному пути.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6146" name="Picture 2" descr="C:\Users\инна\Desktop\kontro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0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71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1043</Words>
  <Application>Microsoft Office PowerPoint</Application>
  <PresentationFormat>Экран (4:3)</PresentationFormat>
  <Paragraphs>130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Тема Office</vt:lpstr>
      <vt:lpstr>ИТ</vt:lpstr>
      <vt:lpstr>1_ИТ</vt:lpstr>
      <vt:lpstr>2_ИТ</vt:lpstr>
      <vt:lpstr>Тема 2. Жизненный цикл проекта  Основные фазы жизненного цикла проекта  </vt:lpstr>
      <vt:lpstr>1. Основные фазы жизненного цикла проекта</vt:lpstr>
      <vt:lpstr>Презентация PowerPoint</vt:lpstr>
      <vt:lpstr>Фаза 1. Инициация Инициация — важнейший этап. На нем закладывается основа всей предстоящей работы. И от того, как будет проходить выполнение фазы инициации, будут зависеть процессы реализации проекта и их итоги. </vt:lpstr>
      <vt:lpstr>Презентация PowerPoint</vt:lpstr>
      <vt:lpstr>Фаза 2. Планирование На стадии планирования занимаются сроками проекта, но, в отличие от предыдущей фазы, более детально. Например, прописывают, за какой период, какие задачи и в какой последовательности нужно решить. </vt:lpstr>
      <vt:lpstr>Диаграмма Ганта (a Gantt Chart) — это визуальный способ отображения запланированных задач. </vt:lpstr>
      <vt:lpstr>Презентация PowerPoint</vt:lpstr>
      <vt:lpstr>Фаза 3. Исполнение Исполнение — самый трудоемкий и ответственный этап. Во-первых, начало этой фазы означает запуск всей спланированной ранее работы. Цели поставлены, задачи обозначены, роли распределены. Во-вторых, исполнительные работники приступают к труду, а контролирующие сотрудники следят за тем, чтобы дело шло строго по намеченному пути. </vt:lpstr>
      <vt:lpstr>Фаза 4. Контроль</vt:lpstr>
      <vt:lpstr>Презентация PowerPoint</vt:lpstr>
      <vt:lpstr>Иерархия описания жизненного цикла проекта</vt:lpstr>
      <vt:lpstr>Фазы жизненного цикла ИС</vt:lpstr>
      <vt:lpstr>Проект создания ИС на фазе «Разработка»  включает следующие стадии: </vt:lpstr>
      <vt:lpstr>Стадия «Техническое Задание» ИС включает следующие этапы: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Жизненный цикл проекта План:  1. Основные фазы жизненного цикла проекта  2. Начальная фаза  3. Фаза разработки  4. Фаза реализации  5. Завершающая фаза или окончание проекта  </dc:title>
  <dc:creator>Светлана Лёвушкина</dc:creator>
  <cp:lastModifiedBy>Инна</cp:lastModifiedBy>
  <cp:revision>13</cp:revision>
  <dcterms:created xsi:type="dcterms:W3CDTF">2015-10-13T16:50:43Z</dcterms:created>
  <dcterms:modified xsi:type="dcterms:W3CDTF">2023-02-03T08:24:02Z</dcterms:modified>
</cp:coreProperties>
</file>